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9" r:id="rId3"/>
    <p:sldId id="280" r:id="rId4"/>
    <p:sldId id="257" r:id="rId5"/>
    <p:sldId id="282" r:id="rId6"/>
    <p:sldId id="288" r:id="rId7"/>
    <p:sldId id="289" r:id="rId8"/>
    <p:sldId id="281" r:id="rId9"/>
    <p:sldId id="283" r:id="rId10"/>
    <p:sldId id="290" r:id="rId11"/>
    <p:sldId id="291" r:id="rId12"/>
    <p:sldId id="284" r:id="rId13"/>
    <p:sldId id="285" r:id="rId14"/>
    <p:sldId id="286" r:id="rId15"/>
    <p:sldId id="287" r:id="rId16"/>
    <p:sldId id="292" r:id="rId17"/>
    <p:sldId id="293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FF"/>
    <a:srgbClr val="663300"/>
    <a:srgbClr val="463300"/>
    <a:srgbClr val="F8F8F8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>
        <p:scale>
          <a:sx n="55" d="100"/>
          <a:sy n="55" d="100"/>
        </p:scale>
        <p:origin x="-2100" y="-16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74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58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59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38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97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03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99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43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40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95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88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8FBAE-7511-4924-BC20-295086EFA7A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26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34" name="Isosceles Triangle 33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4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39" name="TextBox 38"/>
          <p:cNvSpPr txBox="1"/>
          <p:nvPr/>
        </p:nvSpPr>
        <p:spPr>
          <a:xfrm>
            <a:off x="1676308" y="2760081"/>
            <a:ext cx="87316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34124" y="3800636"/>
            <a:ext cx="3324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80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John Trapp ~ </a:t>
            </a:r>
            <a:r>
              <a:rPr lang="en-US" sz="3200" dirty="0"/>
              <a:t>"Nothing is more unsafe to be trusted, than the fair looks of a festered heart."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06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86598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We will surely die</a:t>
            </a:r>
            <a:r>
              <a:rPr lang="en-US" sz="3200" dirty="0"/>
              <a:t> ~ KJV, For we must needs die</a:t>
            </a:r>
          </a:p>
        </p:txBody>
      </p:sp>
    </p:spTree>
    <p:extLst>
      <p:ext uri="{BB962C8B-B14F-4D97-AF65-F5344CB8AC3E}">
        <p14:creationId xmlns:p14="http://schemas.microsoft.com/office/powerpoint/2010/main" xmlns="" val="189598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6455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Eph. 4:32-5:2 ~ </a:t>
            </a:r>
            <a:r>
              <a:rPr lang="en-US" sz="3200" baseline="30000" dirty="0" smtClean="0"/>
              <a:t>32 </a:t>
            </a:r>
            <a:r>
              <a:rPr lang="en-US" sz="3200" dirty="0" smtClean="0">
                <a:solidFill>
                  <a:srgbClr val="993300"/>
                </a:solidFill>
              </a:rPr>
              <a:t>And be kind to one another, tenderhearted, forgiving one another, just as God in Christ forgave you. </a:t>
            </a:r>
            <a:r>
              <a:rPr lang="en-US" sz="3200" baseline="30000" dirty="0" smtClean="0">
                <a:solidFill>
                  <a:schemeClr val="bg1"/>
                </a:solidFill>
              </a:rPr>
              <a:t>1</a:t>
            </a:r>
            <a:r>
              <a:rPr lang="en-US" sz="3200" baseline="30000" dirty="0" smtClean="0">
                <a:solidFill>
                  <a:srgbClr val="993300"/>
                </a:solidFill>
              </a:rPr>
              <a:t> </a:t>
            </a:r>
            <a:r>
              <a:rPr lang="en-US" sz="3200" dirty="0" smtClean="0">
                <a:solidFill>
                  <a:srgbClr val="993300"/>
                </a:solidFill>
              </a:rPr>
              <a:t>Therefore be imitators of God as dear children. 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rgbClr val="993300"/>
                </a:solidFill>
              </a:rPr>
              <a:t> And walk in love, as Christ also has loved us and given Himself for us, an offering and a sacrifice to God for a sweet- smelling aroma. 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151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889256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C. H. Spurgeon ~ </a:t>
            </a:r>
            <a:r>
              <a:rPr lang="en-US" sz="3200" dirty="0"/>
              <a:t>"He, knowing that we will not come by any other means, </a:t>
            </a:r>
            <a:r>
              <a:rPr lang="en-US" sz="3200" dirty="0" err="1"/>
              <a:t>sendeth</a:t>
            </a:r>
            <a:r>
              <a:rPr lang="en-US" sz="3200" dirty="0"/>
              <a:t> a serious trial - he sets our barley-field on fire, which he has a right to do, seeing our barley-fields are far more his than they are ours."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60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403479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Alan </a:t>
            </a:r>
            <a:r>
              <a:rPr lang="en-US" sz="3200" dirty="0" err="1">
                <a:solidFill>
                  <a:srgbClr val="993300"/>
                </a:solidFill>
              </a:rPr>
              <a:t>Redpath</a:t>
            </a:r>
            <a:r>
              <a:rPr lang="en-US" sz="3200" dirty="0">
                <a:solidFill>
                  <a:srgbClr val="993300"/>
                </a:solidFill>
              </a:rPr>
              <a:t> ~ </a:t>
            </a:r>
            <a:r>
              <a:rPr lang="en-US" sz="3200" dirty="0"/>
              <a:t>"May God write it on your soul: if the pardon you want is that God should wink at your sin, He will not do it."</a:t>
            </a:r>
          </a:p>
        </p:txBody>
      </p:sp>
    </p:spTree>
    <p:extLst>
      <p:ext uri="{BB962C8B-B14F-4D97-AF65-F5344CB8AC3E}">
        <p14:creationId xmlns:p14="http://schemas.microsoft.com/office/powerpoint/2010/main" xmlns="" val="1609795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633479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Hosea 8:7 ~ </a:t>
            </a:r>
            <a:r>
              <a:rPr lang="en-US" sz="3200" dirty="0">
                <a:solidFill>
                  <a:srgbClr val="993300"/>
                </a:solidFill>
              </a:rPr>
              <a:t>They sow the wind, and reap the whirlwind.</a:t>
            </a:r>
          </a:p>
        </p:txBody>
      </p:sp>
    </p:spTree>
    <p:extLst>
      <p:ext uri="{BB962C8B-B14F-4D97-AF65-F5344CB8AC3E}">
        <p14:creationId xmlns:p14="http://schemas.microsoft.com/office/powerpoint/2010/main" xmlns="" val="230757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33424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Prov. 27: 6 ~ </a:t>
            </a:r>
            <a:r>
              <a:rPr lang="en-US" sz="3200" dirty="0">
                <a:solidFill>
                  <a:srgbClr val="993300"/>
                </a:solidFill>
              </a:rPr>
              <a:t>Faithful </a:t>
            </a:r>
            <a:r>
              <a:rPr lang="en-US" sz="3200" i="1" dirty="0">
                <a:solidFill>
                  <a:srgbClr val="993300"/>
                </a:solidFill>
              </a:rPr>
              <a:t>are </a:t>
            </a:r>
            <a:r>
              <a:rPr lang="en-US" sz="3200" dirty="0">
                <a:solidFill>
                  <a:srgbClr val="993300"/>
                </a:solidFill>
              </a:rPr>
              <a:t>the wounds of a friend,</a:t>
            </a:r>
          </a:p>
          <a:p>
            <a:r>
              <a:rPr lang="en-US" sz="3200" dirty="0" smtClean="0">
                <a:solidFill>
                  <a:srgbClr val="993300"/>
                </a:solidFill>
              </a:rPr>
              <a:t>But </a:t>
            </a:r>
            <a:r>
              <a:rPr lang="en-US" sz="3200" dirty="0">
                <a:solidFill>
                  <a:srgbClr val="993300"/>
                </a:solidFill>
              </a:rPr>
              <a:t>the kisses of an enemy </a:t>
            </a:r>
            <a:r>
              <a:rPr lang="en-US" sz="3200" i="1" dirty="0">
                <a:solidFill>
                  <a:srgbClr val="993300"/>
                </a:solidFill>
              </a:rPr>
              <a:t>are </a:t>
            </a:r>
            <a:r>
              <a:rPr lang="en-US" sz="3200" dirty="0">
                <a:solidFill>
                  <a:srgbClr val="993300"/>
                </a:solidFill>
              </a:rPr>
              <a:t>deceitful.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8159" y="2286000"/>
            <a:ext cx="11401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Lev</a:t>
            </a:r>
            <a:r>
              <a:rPr lang="en-US" sz="3200" dirty="0" smtClean="0"/>
              <a:t>. 18:11 ~ </a:t>
            </a:r>
            <a:r>
              <a:rPr lang="en-US" sz="3200" dirty="0">
                <a:solidFill>
                  <a:srgbClr val="993300"/>
                </a:solidFill>
              </a:rPr>
              <a:t>The nakedness of your father’s wife’s daughter, begotten by your father—she </a:t>
            </a:r>
            <a:r>
              <a:rPr lang="en-US" sz="3200" i="1" dirty="0">
                <a:solidFill>
                  <a:srgbClr val="993300"/>
                </a:solidFill>
              </a:rPr>
              <a:t>is</a:t>
            </a:r>
            <a:r>
              <a:rPr lang="en-US" sz="3200" dirty="0">
                <a:solidFill>
                  <a:srgbClr val="993300"/>
                </a:solidFill>
              </a:rPr>
              <a:t> your sister—you shall not uncover her nakedness.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3357" y="3799582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Deut. </a:t>
            </a:r>
            <a:r>
              <a:rPr lang="en-US" sz="3200" dirty="0" smtClean="0"/>
              <a:t>27:22</a:t>
            </a:r>
            <a:r>
              <a:rPr lang="en-US" sz="3200" dirty="0"/>
              <a:t> </a:t>
            </a:r>
            <a:r>
              <a:rPr lang="en-US" sz="3200" dirty="0" smtClean="0"/>
              <a:t>~ </a:t>
            </a:r>
            <a:r>
              <a:rPr lang="en-US" sz="3200" dirty="0" smtClean="0">
                <a:solidFill>
                  <a:srgbClr val="993300"/>
                </a:solidFill>
              </a:rPr>
              <a:t>Cursed </a:t>
            </a:r>
            <a:r>
              <a:rPr lang="en-US" sz="3200" dirty="0">
                <a:solidFill>
                  <a:srgbClr val="993300"/>
                </a:solidFill>
              </a:rPr>
              <a:t>is the one who lies with his sister, the daughter of his father or the daughter of his </a:t>
            </a:r>
            <a:r>
              <a:rPr lang="en-US" sz="3200" dirty="0" smtClean="0">
                <a:solidFill>
                  <a:srgbClr val="993300"/>
                </a:solidFill>
              </a:rPr>
              <a:t>mother.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02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2"/>
      <p:bldP spid="16" grpId="0"/>
      <p:bldP spid="16" grpId="2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883566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Ex. 22:16–17 ~ </a:t>
            </a:r>
            <a:r>
              <a:rPr lang="en-US" sz="3200" baseline="30000" dirty="0"/>
              <a:t>16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If a man entices a virgin who is not betrothed, and lies with her, he shall surely pay the bride-price for her </a:t>
            </a:r>
            <a:r>
              <a:rPr lang="en-US" sz="3200" i="1" dirty="0">
                <a:solidFill>
                  <a:srgbClr val="993300"/>
                </a:solidFill>
              </a:rPr>
              <a:t>to be</a:t>
            </a:r>
            <a:r>
              <a:rPr lang="en-US" sz="3200" dirty="0">
                <a:solidFill>
                  <a:srgbClr val="993300"/>
                </a:solidFill>
              </a:rPr>
              <a:t> his wife. </a:t>
            </a:r>
            <a:r>
              <a:rPr lang="en-US" sz="3200" baseline="30000" dirty="0"/>
              <a:t>17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If her father utterly refuses to give her to him, he shall pay money according to the bride-price of virgins.</a:t>
            </a:r>
          </a:p>
        </p:txBody>
      </p:sp>
    </p:spTree>
    <p:extLst>
      <p:ext uri="{BB962C8B-B14F-4D97-AF65-F5344CB8AC3E}">
        <p14:creationId xmlns:p14="http://schemas.microsoft.com/office/powerpoint/2010/main" xmlns="" val="326318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45503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Robe of many colors </a:t>
            </a:r>
            <a:r>
              <a:rPr lang="en-US" sz="3200" dirty="0"/>
              <a:t>~ NASB, </a:t>
            </a:r>
            <a:r>
              <a:rPr lang="en-US" sz="3200" dirty="0">
                <a:solidFill>
                  <a:srgbClr val="993300"/>
                </a:solidFill>
              </a:rPr>
              <a:t>long sleeved garment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7644" y="1803973"/>
            <a:ext cx="110405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>
                <a:solidFill>
                  <a:srgbClr val="993300"/>
                </a:solidFill>
              </a:rPr>
              <a:t>NIV </a:t>
            </a:r>
            <a:r>
              <a:rPr lang="en-US" sz="3200" dirty="0">
                <a:solidFill>
                  <a:srgbClr val="993300"/>
                </a:solidFill>
              </a:rPr>
              <a:t>footnote ~ </a:t>
            </a:r>
            <a:r>
              <a:rPr lang="en-US" sz="3200" dirty="0"/>
              <a:t>"The meaning of the Hebrew for this phrase is uncertain."</a:t>
            </a:r>
          </a:p>
        </p:txBody>
      </p:sp>
    </p:spTree>
    <p:extLst>
      <p:ext uri="{BB962C8B-B14F-4D97-AF65-F5344CB8AC3E}">
        <p14:creationId xmlns:p14="http://schemas.microsoft.com/office/powerpoint/2010/main" xmlns="" val="111089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13-14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82086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2 Samuel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_Samuel_01-02.pptx" id="{30D21457-94B7-4E61-A806-22CF15C3DB50}" vid="{851F1056-163A-4EAF-92CA-0D311A7F25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2_Samuel</Template>
  <TotalTime>547</TotalTime>
  <Words>440</Words>
  <Application>Microsoft Office PowerPoint</Application>
  <PresentationFormat>Custom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Kathy</cp:lastModifiedBy>
  <cp:revision>7</cp:revision>
  <dcterms:created xsi:type="dcterms:W3CDTF">2013-06-19T14:00:03Z</dcterms:created>
  <dcterms:modified xsi:type="dcterms:W3CDTF">2013-06-20T14:40:44Z</dcterms:modified>
</cp:coreProperties>
</file>